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05" r:id="rId2"/>
    <p:sldId id="267" r:id="rId3"/>
    <p:sldId id="308" r:id="rId4"/>
    <p:sldId id="270" r:id="rId5"/>
    <p:sldId id="268" r:id="rId6"/>
    <p:sldId id="311" r:id="rId7"/>
    <p:sldId id="269" r:id="rId8"/>
    <p:sldId id="319" r:id="rId9"/>
    <p:sldId id="328" r:id="rId10"/>
    <p:sldId id="329" r:id="rId11"/>
    <p:sldId id="272" r:id="rId12"/>
    <p:sldId id="313" r:id="rId13"/>
    <p:sldId id="273" r:id="rId14"/>
    <p:sldId id="31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ES James 16873" initials="RJ1" lastIdx="1" clrIdx="0">
    <p:extLst>
      <p:ext uri="{19B8F6BF-5375-455C-9EA6-DF929625EA0E}">
        <p15:presenceInfo xmlns:p15="http://schemas.microsoft.com/office/powerpoint/2012/main" userId="S::James.REES2@devonandcornwall.pnn.police.uk::c5b70acc-e6a6-489f-b1e8-00367aa6d0f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A6A6"/>
    <a:srgbClr val="4472C4"/>
    <a:srgbClr val="008CD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48" autoAdjust="0"/>
    <p:restoredTop sz="60209" autoAdjust="0"/>
  </p:normalViewPr>
  <p:slideViewPr>
    <p:cSldViewPr snapToGrid="0">
      <p:cViewPr varScale="1">
        <p:scale>
          <a:sx n="40" d="100"/>
          <a:sy n="40" d="100"/>
        </p:scale>
        <p:origin x="135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FA07C-CF3D-4E19-9AD4-452A3884C880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C003E-6B60-4DD3-AD76-803AEE20DA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8629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BC003E-6B60-4DD3-AD76-803AEE20DA7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3569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BC003E-6B60-4DD3-AD76-803AEE20DA7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4349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BC003E-6B60-4DD3-AD76-803AEE20DA7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5725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BC003E-6B60-4DD3-AD76-803AEE20DA7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81820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BC003E-6B60-4DD3-AD76-803AEE20DA7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162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BC003E-6B60-4DD3-AD76-803AEE20DA7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0628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BC003E-6B60-4DD3-AD76-803AEE20DA7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6129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BC003E-6B60-4DD3-AD76-803AEE20DA7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329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BC003E-6B60-4DD3-AD76-803AEE20DA7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301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BC003E-6B60-4DD3-AD76-803AEE20DA7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7386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BC003E-6B60-4DD3-AD76-803AEE20DA7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2955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BC003E-6B60-4DD3-AD76-803AEE20DA7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1849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BC003E-6B60-4DD3-AD76-803AEE20DA7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7340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BC003E-6B60-4DD3-AD76-803AEE20DA7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0772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AB1FF-4897-4AF8-AF44-D881A15F09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BB1BB1-D59E-4A10-A5A9-BD9BDFA5D8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8B48EA-C448-49D6-B3A1-CF73D58B7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F2007-63FF-43A6-BE4D-39A27C91684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F6E92-9AE1-469F-B2B7-5C3BD42BF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11CF5B-2C69-45CC-A5BA-E68ED5EA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C8677-5B09-4FE1-B611-054E3ED891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64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9515A-499F-4CB0-B90E-012F62B45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D414C8-6A2F-4516-BBAC-B87798C311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5B20C1-3CC0-475B-B472-17D3A2CEC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F2007-63FF-43A6-BE4D-39A27C91684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1FDE14-1D40-4BCD-948C-050FBAC14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F6ECF4-B762-4F36-81D9-47EDC885E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C8677-5B09-4FE1-B611-054E3ED891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839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B53CCF-99B5-4D98-85EA-20F0E15B04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A97929-97B7-4C5E-882F-E983ED4D9B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9BC78-CB72-42AD-82B8-FEA35F387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F2007-63FF-43A6-BE4D-39A27C91684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988B67-E05B-4090-945B-A962D0A0C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990DE2-CCB0-4FDB-8EED-CA84AA86F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C8677-5B09-4FE1-B611-054E3ED891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27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BC978-F320-4CDC-8A20-0037565F7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32531-4107-4616-88A8-B0002DA948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A7F87-9EF6-499A-828A-59DC8C969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F2007-63FF-43A6-BE4D-39A27C91684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CD8B3-5C3E-4934-939D-F30C82180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AD9AA-6E72-4079-9192-661BB7C84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C8677-5B09-4FE1-B611-054E3ED891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335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D222B-5EB4-4C3C-8D04-8126155A8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21BB04-9A97-435C-BF86-0E07C5257B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8780D-5ADA-4C31-AA84-1C6645703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F2007-63FF-43A6-BE4D-39A27C91684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B43D1-D865-421B-A321-2832CA7E6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AF571-9ABE-42D2-94DD-B2B7E6CFD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C8677-5B09-4FE1-B611-054E3ED891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690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C8055-46AE-4F6E-96C9-5B1BADF67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4AB22-8EB4-4D6A-A029-31E1F978B9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9981D5-7097-447B-BE04-B484AAB010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120229-00F8-4B92-A194-B1473B934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F2007-63FF-43A6-BE4D-39A27C91684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BEB40B-6F8B-4D38-BD16-711D5AACF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8B02AD-88A4-4EBD-BDF0-11AC0D9E9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C8677-5B09-4FE1-B611-054E3ED891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012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2F2F2-324F-4523-ADA9-9AE76E724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8A5100-20AC-4BCD-9196-2D5309C27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3535C1-0E14-48AE-9146-992AA481A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C02AD-4F26-4545-B006-2F31A366E7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17904A-6008-4E9A-B645-39F2036402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AFFB9F-ECE6-4166-84BA-91D758E3F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F2007-63FF-43A6-BE4D-39A27C91684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E16713-871D-43DB-AA23-78AF8D115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AB037A-7B62-40A8-86F2-E5FF14761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C8677-5B09-4FE1-B611-054E3ED891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291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393BD-8860-446F-A679-A276063D5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527EAF-FC91-47CB-A530-7999A8CF7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F2007-63FF-43A6-BE4D-39A27C91684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ACD6D9-90C3-4123-BA5F-A1F4C217E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A1B28-EA69-48A1-865C-E56AE5F2C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C8677-5B09-4FE1-B611-054E3ED891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504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210954-71E1-4852-A990-0DCCECC2A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F2007-63FF-43A6-BE4D-39A27C91684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29A623-32AE-499F-B252-62835EAF9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3F4FD9-6711-42BE-B3B1-A82400C3E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C8677-5B09-4FE1-B611-054E3ED891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987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F41B1-1DAE-478E-B314-4448BEF71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7E85A-ABEA-4B14-A858-63EC6C2C5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F559FC-4183-4284-A3FA-4D5D61E46A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667AA9-5891-40DC-9DC7-31F11D72F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F2007-63FF-43A6-BE4D-39A27C91684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CB1967-5415-4977-9A5D-7D8BAD6A1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34CFC7-86ED-45D6-8873-F8896A7D0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C8677-5B09-4FE1-B611-054E3ED891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99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CEF2F-32C7-463E-87D6-9D5869ABD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3917B4-7DEA-4211-8AC9-0D53886DEE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876134-DE58-4FE8-8207-400171908A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31039F-5394-464D-810D-2ED3D7932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F2007-63FF-43A6-BE4D-39A27C91684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364A1-5478-43A5-90D3-943AA8A8B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7ACB0-2A20-45F4-8A70-887537ECE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C8677-5B09-4FE1-B611-054E3ED891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834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2FC0D5-EE1E-44BA-8ACF-341E77897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BB925C-9944-4C45-BFE9-4CBD462EC4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1BC45-FE84-4AA6-A879-4CE5463220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F2007-63FF-43A6-BE4D-39A27C91684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A668E-92ED-423B-8D10-131C291C5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E9958-6010-4298-84D1-F5DDB33974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C8677-5B09-4FE1-B611-054E3ED891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849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3.jpe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jpeg"/><Relationship Id="rId7" Type="http://schemas.microsoft.com/office/2017/06/relationships/model3d" Target="../media/model3d2.glb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17/06/relationships/model3d" Target="../media/model3d1.glb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eg"/><Relationship Id="rId7" Type="http://schemas.microsoft.com/office/2017/06/relationships/model3d" Target="../media/model3d2.glb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17/06/relationships/model3d" Target="../media/model3d1.glb"/><Relationship Id="rId4" Type="http://schemas.openxmlformats.org/officeDocument/2006/relationships/image" Target="../media/image3.jpe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swimming&#10;&#10;Description automatically generated">
            <a:extLst>
              <a:ext uri="{FF2B5EF4-FFF2-40B4-BE49-F238E27FC236}">
                <a16:creationId xmlns:a16="http://schemas.microsoft.com/office/drawing/2014/main" id="{B27CF567-5B97-B149-9AD8-160575DCF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66857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E7003BDC-AA8C-5740-9742-8F5A08FFD0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06" y="164591"/>
            <a:ext cx="4708273" cy="19300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39E5D7-1F78-4354-AC10-BF61A91C4F53}"/>
              </a:ext>
            </a:extLst>
          </p:cNvPr>
          <p:cNvSpPr txBox="1"/>
          <p:nvPr/>
        </p:nvSpPr>
        <p:spPr>
          <a:xfrm>
            <a:off x="119742" y="4408123"/>
            <a:ext cx="92528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rgbClr val="FFFFFF"/>
                </a:solidFill>
              </a:rPr>
              <a:t>Alliance Specialist Operations </a:t>
            </a:r>
          </a:p>
          <a:p>
            <a:pPr algn="ctr"/>
            <a:r>
              <a:rPr lang="en-GB" sz="5400" b="1" dirty="0">
                <a:solidFill>
                  <a:srgbClr val="FFFFFF"/>
                </a:solidFill>
              </a:rPr>
              <a:t> Drone Team </a:t>
            </a:r>
          </a:p>
        </p:txBody>
      </p:sp>
    </p:spTree>
    <p:extLst>
      <p:ext uri="{BB962C8B-B14F-4D97-AF65-F5344CB8AC3E}">
        <p14:creationId xmlns:p14="http://schemas.microsoft.com/office/powerpoint/2010/main" val="226370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14"/>
          <a:stretch/>
        </p:blipFill>
        <p:spPr>
          <a:xfrm>
            <a:off x="0" y="6279869"/>
            <a:ext cx="8193754" cy="57813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698EC0A-CAF5-4B6B-8A1F-B867135D7D64}"/>
              </a:ext>
            </a:extLst>
          </p:cNvPr>
          <p:cNvSpPr/>
          <p:nvPr/>
        </p:nvSpPr>
        <p:spPr>
          <a:xfrm>
            <a:off x="0" y="0"/>
            <a:ext cx="12192000" cy="981512"/>
          </a:xfrm>
          <a:prstGeom prst="rect">
            <a:avLst/>
          </a:prstGeom>
          <a:solidFill>
            <a:srgbClr val="008CD3"/>
          </a:solidFill>
          <a:ln>
            <a:solidFill>
              <a:srgbClr val="00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/>
              <a:t>Air Traffic Management &amp; Unmanned Aircraft Act 2021 </a:t>
            </a: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C28ED829-A462-4007-8861-6948CCCB30DE}"/>
              </a:ext>
            </a:extLst>
          </p:cNvPr>
          <p:cNvSpPr/>
          <p:nvPr/>
        </p:nvSpPr>
        <p:spPr>
          <a:xfrm>
            <a:off x="197826" y="1289909"/>
            <a:ext cx="291794" cy="233301"/>
          </a:xfrm>
          <a:prstGeom prst="chevron">
            <a:avLst/>
          </a:prstGeom>
          <a:solidFill>
            <a:srgbClr val="008CD3"/>
          </a:solidFill>
          <a:ln>
            <a:solidFill>
              <a:srgbClr val="00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FEB651-4245-489F-89BD-E26887BDD0B8}"/>
              </a:ext>
            </a:extLst>
          </p:cNvPr>
          <p:cNvSpPr txBox="1"/>
          <p:nvPr/>
        </p:nvSpPr>
        <p:spPr>
          <a:xfrm>
            <a:off x="842963" y="1185863"/>
            <a:ext cx="10515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u="sng" dirty="0"/>
              <a:t>Power of Seizure following Stop and Search </a:t>
            </a:r>
          </a:p>
          <a:p>
            <a:r>
              <a:rPr lang="en-GB" sz="2400" dirty="0"/>
              <a:t>A Constable may seize ANYTHING they find if they have reasonable grounds for believing is evidence of an offence.</a:t>
            </a:r>
          </a:p>
          <a:p>
            <a:endParaRPr lang="en-GB" sz="1200" dirty="0"/>
          </a:p>
          <a:p>
            <a:r>
              <a:rPr lang="en-GB" sz="2800" b="1" u="sng" dirty="0"/>
              <a:t>Power to enter and search premises under a warrant</a:t>
            </a:r>
          </a:p>
          <a:p>
            <a:r>
              <a:rPr lang="en-GB" sz="2400" dirty="0"/>
              <a:t>A Justice of the Peace may issue a warrant authorising a Constable to enter and search a premises and seize anything they believe is evidence of a relevant UA offence.</a:t>
            </a:r>
          </a:p>
          <a:p>
            <a:endParaRPr lang="en-GB" sz="1200" dirty="0"/>
          </a:p>
          <a:p>
            <a:r>
              <a:rPr lang="en-GB" sz="2800" b="1" u="sng" dirty="0"/>
              <a:t>Use of Force</a:t>
            </a:r>
          </a:p>
          <a:p>
            <a:r>
              <a:rPr lang="en-GB" sz="2400" dirty="0"/>
              <a:t>Constable may use reasonable force for the purposes of exercising these powers </a:t>
            </a:r>
          </a:p>
        </p:txBody>
      </p:sp>
    </p:spTree>
    <p:extLst>
      <p:ext uri="{BB962C8B-B14F-4D97-AF65-F5344CB8AC3E}">
        <p14:creationId xmlns:p14="http://schemas.microsoft.com/office/powerpoint/2010/main" val="269947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8B6AE61-79CF-4F4D-8917-A3A4436339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" t="21009" r="3355" b="20889"/>
          <a:stretch/>
        </p:blipFill>
        <p:spPr>
          <a:xfrm>
            <a:off x="5215620" y="2666486"/>
            <a:ext cx="6862080" cy="2814617"/>
          </a:xfrm>
          <a:prstGeom prst="rect">
            <a:avLst/>
          </a:prstGeom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14"/>
          <a:stretch/>
        </p:blipFill>
        <p:spPr>
          <a:xfrm>
            <a:off x="0" y="6279869"/>
            <a:ext cx="8193754" cy="57813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698EC0A-CAF5-4B6B-8A1F-B867135D7D64}"/>
              </a:ext>
            </a:extLst>
          </p:cNvPr>
          <p:cNvSpPr/>
          <p:nvPr/>
        </p:nvSpPr>
        <p:spPr>
          <a:xfrm>
            <a:off x="0" y="0"/>
            <a:ext cx="12192000" cy="981512"/>
          </a:xfrm>
          <a:prstGeom prst="rect">
            <a:avLst/>
          </a:prstGeom>
          <a:solidFill>
            <a:srgbClr val="008CD3"/>
          </a:solidFill>
          <a:ln>
            <a:solidFill>
              <a:srgbClr val="00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/>
              <a:t>Equipment</a:t>
            </a:r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EC4EFDBA-64FF-4BBD-97F4-C22138658601}"/>
              </a:ext>
            </a:extLst>
          </p:cNvPr>
          <p:cNvSpPr/>
          <p:nvPr/>
        </p:nvSpPr>
        <p:spPr>
          <a:xfrm>
            <a:off x="334878" y="1499420"/>
            <a:ext cx="355600" cy="368300"/>
          </a:xfrm>
          <a:prstGeom prst="chevron">
            <a:avLst/>
          </a:prstGeom>
          <a:solidFill>
            <a:srgbClr val="008CD3"/>
          </a:solidFill>
          <a:ln>
            <a:solidFill>
              <a:srgbClr val="00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2A85F6-3CD8-431D-9AE0-C3164E537B4C}"/>
              </a:ext>
            </a:extLst>
          </p:cNvPr>
          <p:cNvSpPr txBox="1"/>
          <p:nvPr/>
        </p:nvSpPr>
        <p:spPr>
          <a:xfrm>
            <a:off x="817478" y="1495726"/>
            <a:ext cx="10858500" cy="3728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DJI M300</a:t>
            </a:r>
          </a:p>
          <a:p>
            <a:pPr marL="257175" indent="-257175">
              <a:lnSpc>
                <a:spcPct val="150000"/>
              </a:lnSpc>
              <a:buBlip>
                <a:blip r:embed="rId5"/>
              </a:buBlip>
            </a:pPr>
            <a:r>
              <a:rPr lang="en-GB" sz="2400" dirty="0"/>
              <a:t>35-40 min minute flight time</a:t>
            </a:r>
          </a:p>
          <a:p>
            <a:pPr marL="257175" indent="-257175">
              <a:lnSpc>
                <a:spcPct val="150000"/>
              </a:lnSpc>
              <a:buBlip>
                <a:blip r:embed="rId5"/>
              </a:buBlip>
            </a:pPr>
            <a:r>
              <a:rPr lang="en-GB" sz="2400" dirty="0"/>
              <a:t>Optical zoom, thermal imaging, laser range finder</a:t>
            </a:r>
          </a:p>
          <a:p>
            <a:pPr marL="257175" indent="-257175">
              <a:lnSpc>
                <a:spcPct val="150000"/>
              </a:lnSpc>
              <a:buBlip>
                <a:blip r:embed="rId5"/>
              </a:buBlip>
            </a:pPr>
            <a:r>
              <a:rPr lang="en-GB" sz="2400" dirty="0"/>
              <a:t>Can fly in rain</a:t>
            </a:r>
          </a:p>
          <a:p>
            <a:pPr marL="257175" indent="-257175">
              <a:lnSpc>
                <a:spcPct val="150000"/>
              </a:lnSpc>
              <a:buBlip>
                <a:blip r:embed="rId5"/>
              </a:buBlip>
            </a:pPr>
            <a:r>
              <a:rPr lang="en-GB" sz="2400" dirty="0"/>
              <a:t>Winds resistance up to 35mph</a:t>
            </a:r>
          </a:p>
          <a:p>
            <a:pPr marL="257175" indent="-257175">
              <a:lnSpc>
                <a:spcPct val="150000"/>
              </a:lnSpc>
              <a:buBlip>
                <a:blip r:embed="rId5"/>
              </a:buBlip>
            </a:pPr>
            <a:r>
              <a:rPr lang="en-GB" sz="2400" dirty="0"/>
              <a:t>Can operate in -20 degrees</a:t>
            </a:r>
          </a:p>
          <a:p>
            <a:pPr marL="257175" indent="-257175">
              <a:lnSpc>
                <a:spcPct val="150000"/>
              </a:lnSpc>
              <a:buBlip>
                <a:blip r:embed="rId5"/>
              </a:buBlip>
            </a:pPr>
            <a:r>
              <a:rPr lang="en-GB" sz="2400" dirty="0"/>
              <a:t>Additional payloads e.g. spotlight</a:t>
            </a:r>
          </a:p>
        </p:txBody>
      </p:sp>
    </p:spTree>
    <p:extLst>
      <p:ext uri="{BB962C8B-B14F-4D97-AF65-F5344CB8AC3E}">
        <p14:creationId xmlns:p14="http://schemas.microsoft.com/office/powerpoint/2010/main" val="341643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895D34-3A9D-4980-B606-A24479FB1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143" y="2359948"/>
            <a:ext cx="4237379" cy="27562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14"/>
          <a:stretch/>
        </p:blipFill>
        <p:spPr>
          <a:xfrm>
            <a:off x="0" y="6279869"/>
            <a:ext cx="8193754" cy="57813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698EC0A-CAF5-4B6B-8A1F-B867135D7D64}"/>
              </a:ext>
            </a:extLst>
          </p:cNvPr>
          <p:cNvSpPr/>
          <p:nvPr/>
        </p:nvSpPr>
        <p:spPr>
          <a:xfrm>
            <a:off x="0" y="0"/>
            <a:ext cx="12192000" cy="981512"/>
          </a:xfrm>
          <a:prstGeom prst="rect">
            <a:avLst/>
          </a:prstGeom>
          <a:solidFill>
            <a:srgbClr val="008CD3"/>
          </a:solidFill>
          <a:ln>
            <a:solidFill>
              <a:srgbClr val="00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/>
              <a:t>Equipment</a:t>
            </a:r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EC4EFDBA-64FF-4BBD-97F4-C22138658601}"/>
              </a:ext>
            </a:extLst>
          </p:cNvPr>
          <p:cNvSpPr/>
          <p:nvPr/>
        </p:nvSpPr>
        <p:spPr>
          <a:xfrm>
            <a:off x="334878" y="1499420"/>
            <a:ext cx="355600" cy="368300"/>
          </a:xfrm>
          <a:prstGeom prst="chevron">
            <a:avLst/>
          </a:prstGeom>
          <a:solidFill>
            <a:srgbClr val="008CD3"/>
          </a:solidFill>
          <a:ln>
            <a:solidFill>
              <a:srgbClr val="00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2A85F6-3CD8-431D-9AE0-C3164E537B4C}"/>
              </a:ext>
            </a:extLst>
          </p:cNvPr>
          <p:cNvSpPr txBox="1"/>
          <p:nvPr/>
        </p:nvSpPr>
        <p:spPr>
          <a:xfrm>
            <a:off x="817478" y="1495726"/>
            <a:ext cx="10858500" cy="3174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DJI M30T</a:t>
            </a:r>
          </a:p>
          <a:p>
            <a:pPr marL="257175" indent="-257175">
              <a:lnSpc>
                <a:spcPct val="150000"/>
              </a:lnSpc>
              <a:buBlip>
                <a:blip r:embed="rId5"/>
              </a:buBlip>
            </a:pPr>
            <a:r>
              <a:rPr lang="en-GB" sz="2400" dirty="0"/>
              <a:t>30-35 min minute flight time</a:t>
            </a:r>
          </a:p>
          <a:p>
            <a:pPr marL="257175" indent="-257175">
              <a:lnSpc>
                <a:spcPct val="150000"/>
              </a:lnSpc>
              <a:buBlip>
                <a:blip r:embed="rId5"/>
              </a:buBlip>
            </a:pPr>
            <a:r>
              <a:rPr lang="en-GB" sz="2400" dirty="0"/>
              <a:t>Optical zoom, thermal imaging, laser range finder</a:t>
            </a:r>
          </a:p>
          <a:p>
            <a:pPr marL="257175" indent="-257175">
              <a:lnSpc>
                <a:spcPct val="150000"/>
              </a:lnSpc>
              <a:buBlip>
                <a:blip r:embed="rId5"/>
              </a:buBlip>
            </a:pPr>
            <a:r>
              <a:rPr lang="en-GB" sz="2400" dirty="0"/>
              <a:t>Can fly in rain</a:t>
            </a:r>
          </a:p>
          <a:p>
            <a:pPr marL="257175" indent="-257175">
              <a:lnSpc>
                <a:spcPct val="150000"/>
              </a:lnSpc>
              <a:buBlip>
                <a:blip r:embed="rId5"/>
              </a:buBlip>
            </a:pPr>
            <a:r>
              <a:rPr lang="en-GB" sz="2400" dirty="0"/>
              <a:t>Winds resistance up to 33mph</a:t>
            </a:r>
          </a:p>
          <a:p>
            <a:pPr marL="257175" indent="-257175">
              <a:lnSpc>
                <a:spcPct val="150000"/>
              </a:lnSpc>
              <a:buBlip>
                <a:blip r:embed="rId5"/>
              </a:buBlip>
            </a:pPr>
            <a:r>
              <a:rPr lang="en-GB" sz="2400" dirty="0"/>
              <a:t>Can operate in -20 degrees</a:t>
            </a:r>
          </a:p>
        </p:txBody>
      </p:sp>
    </p:spTree>
    <p:extLst>
      <p:ext uri="{BB962C8B-B14F-4D97-AF65-F5344CB8AC3E}">
        <p14:creationId xmlns:p14="http://schemas.microsoft.com/office/powerpoint/2010/main" val="34773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12A85F6-3CD8-431D-9AE0-C3164E537B4C}"/>
              </a:ext>
            </a:extLst>
          </p:cNvPr>
          <p:cNvSpPr txBox="1"/>
          <p:nvPr/>
        </p:nvSpPr>
        <p:spPr>
          <a:xfrm>
            <a:off x="666750" y="1564803"/>
            <a:ext cx="10858500" cy="3728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DJI Mavic 2 Enterprise</a:t>
            </a:r>
          </a:p>
          <a:p>
            <a:pPr>
              <a:lnSpc>
                <a:spcPct val="150000"/>
              </a:lnSpc>
              <a:buBlip>
                <a:blip r:embed="rId3"/>
              </a:buBlip>
            </a:pPr>
            <a:r>
              <a:rPr lang="en-GB" sz="2400" dirty="0"/>
              <a:t> Very small and quick to deploy</a:t>
            </a:r>
          </a:p>
          <a:p>
            <a:pPr>
              <a:lnSpc>
                <a:spcPct val="150000"/>
              </a:lnSpc>
              <a:buFont typeface="Arial" charset="0"/>
              <a:buBlip>
                <a:blip r:embed="rId3"/>
              </a:buBlip>
            </a:pPr>
            <a:r>
              <a:rPr lang="en-GB" sz="2400" dirty="0"/>
              <a:t> Flight time 20-25 minutes</a:t>
            </a:r>
          </a:p>
          <a:p>
            <a:pPr>
              <a:lnSpc>
                <a:spcPct val="150000"/>
              </a:lnSpc>
              <a:buFont typeface="Arial" charset="0"/>
              <a:buBlip>
                <a:blip r:embed="rId3"/>
              </a:buBlip>
            </a:pPr>
            <a:r>
              <a:rPr lang="en-GB" sz="2400" dirty="0"/>
              <a:t> Can’t fly in rain</a:t>
            </a:r>
          </a:p>
          <a:p>
            <a:pPr>
              <a:lnSpc>
                <a:spcPct val="150000"/>
              </a:lnSpc>
              <a:buFont typeface="Arial" charset="0"/>
              <a:buBlip>
                <a:blip r:embed="rId3"/>
              </a:buBlip>
            </a:pPr>
            <a:r>
              <a:rPr lang="en-GB" sz="2400" dirty="0"/>
              <a:t> Wind resistance up to 24mph </a:t>
            </a:r>
          </a:p>
          <a:p>
            <a:pPr>
              <a:lnSpc>
                <a:spcPct val="150000"/>
              </a:lnSpc>
              <a:buFont typeface="Arial" charset="0"/>
              <a:buBlip>
                <a:blip r:embed="rId3"/>
              </a:buBlip>
            </a:pPr>
            <a:r>
              <a:rPr lang="en-GB" sz="2400" dirty="0"/>
              <a:t> No thermal capability </a:t>
            </a:r>
          </a:p>
          <a:p>
            <a:pPr>
              <a:lnSpc>
                <a:spcPct val="150000"/>
              </a:lnSpc>
              <a:buFont typeface="Arial" charset="0"/>
              <a:buBlip>
                <a:blip r:embed="rId3"/>
              </a:buBlip>
            </a:pPr>
            <a:r>
              <a:rPr lang="en-GB" sz="2400" dirty="0"/>
              <a:t> Speaker / spotlight / strobe attachments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71A5C3-3A60-41AE-8C0C-1CF74942B4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917" y="1499420"/>
            <a:ext cx="5594053" cy="37293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14"/>
          <a:stretch/>
        </p:blipFill>
        <p:spPr>
          <a:xfrm>
            <a:off x="0" y="6279869"/>
            <a:ext cx="8193754" cy="57813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698EC0A-CAF5-4B6B-8A1F-B867135D7D64}"/>
              </a:ext>
            </a:extLst>
          </p:cNvPr>
          <p:cNvSpPr/>
          <p:nvPr/>
        </p:nvSpPr>
        <p:spPr>
          <a:xfrm>
            <a:off x="0" y="0"/>
            <a:ext cx="12192000" cy="981512"/>
          </a:xfrm>
          <a:prstGeom prst="rect">
            <a:avLst/>
          </a:prstGeom>
          <a:solidFill>
            <a:srgbClr val="008CD3"/>
          </a:solidFill>
          <a:ln>
            <a:solidFill>
              <a:srgbClr val="00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/>
              <a:t>Equipment</a:t>
            </a:r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EC4EFDBA-64FF-4BBD-97F4-C22138658601}"/>
              </a:ext>
            </a:extLst>
          </p:cNvPr>
          <p:cNvSpPr/>
          <p:nvPr/>
        </p:nvSpPr>
        <p:spPr>
          <a:xfrm>
            <a:off x="334878" y="1499420"/>
            <a:ext cx="355600" cy="368300"/>
          </a:xfrm>
          <a:prstGeom prst="chevron">
            <a:avLst/>
          </a:prstGeom>
          <a:solidFill>
            <a:srgbClr val="008CD3"/>
          </a:solidFill>
          <a:ln>
            <a:solidFill>
              <a:srgbClr val="00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92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14"/>
          <a:stretch/>
        </p:blipFill>
        <p:spPr>
          <a:xfrm>
            <a:off x="0" y="6279869"/>
            <a:ext cx="8193754" cy="5781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043AFF-CEEB-47C9-A1F5-D017466F7FBF}"/>
              </a:ext>
            </a:extLst>
          </p:cNvPr>
          <p:cNvSpPr txBox="1"/>
          <p:nvPr/>
        </p:nvSpPr>
        <p:spPr>
          <a:xfrm>
            <a:off x="5076825" y="2951946"/>
            <a:ext cx="655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8CD3"/>
                </a:solidFill>
              </a:rPr>
              <a:t>For more information please email:</a:t>
            </a:r>
          </a:p>
          <a:p>
            <a:pPr algn="ctr"/>
            <a:r>
              <a:rPr lang="en-GB" sz="2800" b="1" dirty="0">
                <a:solidFill>
                  <a:srgbClr val="008CD3"/>
                </a:solidFill>
              </a:rPr>
              <a:t>drones@dc.police.uk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C665A32-7AAA-4162-9534-D0466F955F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373" y="182544"/>
            <a:ext cx="6470904" cy="1783080"/>
          </a:xfrm>
          <a:prstGeom prst="rect">
            <a:avLst/>
          </a:prstGeom>
        </p:spPr>
      </p:pic>
      <p:pic>
        <p:nvPicPr>
          <p:cNvPr id="1026" name="Picture 2" descr="Any Questions, 3D Rendering, A Red Stop Sign Stock Photo, Picture And  Royalty Free Image. Image 57692829.">
            <a:extLst>
              <a:ext uri="{FF2B5EF4-FFF2-40B4-BE49-F238E27FC236}">
                <a16:creationId xmlns:a16="http://schemas.microsoft.com/office/drawing/2014/main" id="{09417636-04A8-42D8-96E6-E6F8A4F9D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31" b="99846" l="4661" r="93668">
                        <a14:foregroundMark x1="24362" y1="17923" x2="24362" y2="17923"/>
                        <a14:foregroundMark x1="19349" y1="14846" x2="19349" y2="14846"/>
                        <a14:foregroundMark x1="19349" y1="14846" x2="19349" y2="14846"/>
                        <a14:foregroundMark x1="18206" y1="15462" x2="18206" y2="15462"/>
                        <a14:foregroundMark x1="16271" y1="17000" x2="16271" y2="17000"/>
                        <a14:foregroundMark x1="13456" y1="22000" x2="13456" y2="22000"/>
                        <a14:foregroundMark x1="5277" y1="26308" x2="5277" y2="26308"/>
                        <a14:foregroundMark x1="15215" y1="19692" x2="15215" y2="19692"/>
                        <a14:foregroundMark x1="12577" y1="20615" x2="12577" y2="20615"/>
                        <a14:foregroundMark x1="16447" y1="22154" x2="16447" y2="22154"/>
                        <a14:foregroundMark x1="27968" y1="9231" x2="27968" y2="9231"/>
                        <a14:foregroundMark x1="28496" y1="6923" x2="28496" y2="6923"/>
                        <a14:foregroundMark x1="37027" y1="8308" x2="37027" y2="8308"/>
                        <a14:foregroundMark x1="50484" y1="7846" x2="50484" y2="7846"/>
                        <a14:foregroundMark x1="50396" y1="5615" x2="50396" y2="5615"/>
                        <a14:foregroundMark x1="53298" y1="4231" x2="53298" y2="4231"/>
                        <a14:foregroundMark x1="79244" y1="17615" x2="79244" y2="17615"/>
                        <a14:foregroundMark x1="92260" y1="25385" x2="92260" y2="25385"/>
                        <a14:foregroundMark x1="89974" y1="26769" x2="89974" y2="26769"/>
                        <a14:foregroundMark x1="91029" y1="27692" x2="91029" y2="27692"/>
                        <a14:foregroundMark x1="93755" y1="18231" x2="93755" y2="18231"/>
                        <a14:foregroundMark x1="93492" y1="30462" x2="93492" y2="30462"/>
                        <a14:foregroundMark x1="93228" y1="35308" x2="93228" y2="35308"/>
                        <a14:foregroundMark x1="79947" y1="50769" x2="79947" y2="50769"/>
                        <a14:foregroundMark x1="80915" y1="50692" x2="80915" y2="50692"/>
                        <a14:foregroundMark x1="81882" y1="49846" x2="81882" y2="49846"/>
                        <a14:foregroundMark x1="5013" y1="26615" x2="5541" y2="59692"/>
                        <a14:foregroundMark x1="20141" y1="51462" x2="15128" y2="37769"/>
                        <a14:foregroundMark x1="15128" y1="37769" x2="28496" y2="41308"/>
                        <a14:foregroundMark x1="28496" y1="41308" x2="26737" y2="52385"/>
                        <a14:foregroundMark x1="26737" y1="52385" x2="13632" y2="50077"/>
                        <a14:foregroundMark x1="13632" y1="50077" x2="41161" y2="56385"/>
                        <a14:foregroundMark x1="41161" y1="56385" x2="27529" y2="41615"/>
                        <a14:foregroundMark x1="27529" y1="41615" x2="40633" y2="48231"/>
                        <a14:foregroundMark x1="40633" y1="48231" x2="33597" y2="37846"/>
                        <a14:foregroundMark x1="33597" y1="37846" x2="48285" y2="46692"/>
                        <a14:foregroundMark x1="48285" y1="46692" x2="37467" y2="33154"/>
                        <a14:foregroundMark x1="37467" y1="33154" x2="57432" y2="49692"/>
                        <a14:foregroundMark x1="57432" y1="49692" x2="49164" y2="39923"/>
                        <a14:foregroundMark x1="49164" y1="39923" x2="59455" y2="46692"/>
                        <a14:foregroundMark x1="59455" y1="46692" x2="49252" y2="34077"/>
                        <a14:foregroundMark x1="49252" y1="34077" x2="65435" y2="45385"/>
                        <a14:foregroundMark x1="65435" y1="45385" x2="53386" y2="32308"/>
                        <a14:foregroundMark x1="53386" y1="32308" x2="69569" y2="42923"/>
                        <a14:foregroundMark x1="69569" y1="42923" x2="59631" y2="31538"/>
                        <a14:foregroundMark x1="59631" y1="31538" x2="72471" y2="43385"/>
                        <a14:foregroundMark x1="72471" y1="43385" x2="64468" y2="33231"/>
                        <a14:foregroundMark x1="64468" y1="33231" x2="76693" y2="43385"/>
                        <a14:foregroundMark x1="76693" y1="43385" x2="47318" y2="43923"/>
                        <a14:foregroundMark x1="47318" y1="43923" x2="40018" y2="49615"/>
                        <a14:foregroundMark x1="33597" y1="32308" x2="45295" y2="25692"/>
                        <a14:foregroundMark x1="45295" y1="25692" x2="72383" y2="32538"/>
                        <a14:foregroundMark x1="72383" y1="32538" x2="78452" y2="42385"/>
                        <a14:foregroundMark x1="78452" y1="42385" x2="79595" y2="53692"/>
                        <a14:foregroundMark x1="79595" y1="53692" x2="10818" y2="53385"/>
                        <a14:foregroundMark x1="10818" y1="53385" x2="18382" y2="43538"/>
                        <a14:foregroundMark x1="18382" y1="43538" x2="30519" y2="35308"/>
                        <a14:foregroundMark x1="30519" y1="35308" x2="33333" y2="32000"/>
                        <a14:foregroundMark x1="61917" y1="35615" x2="60158" y2="36923"/>
                        <a14:foregroundMark x1="60158" y1="37077" x2="40721" y2="22462"/>
                        <a14:foregroundMark x1="40721" y1="22462" x2="40018" y2="22923"/>
                        <a14:foregroundMark x1="49868" y1="23923" x2="40633" y2="32615"/>
                        <a14:foregroundMark x1="40633" y1="32615" x2="50660" y2="43923"/>
                        <a14:foregroundMark x1="50660" y1="43923" x2="61302" y2="37385"/>
                        <a14:foregroundMark x1="61302" y1="37385" x2="55497" y2="26231"/>
                        <a14:foregroundMark x1="55497" y1="26231" x2="50044" y2="24308"/>
                        <a14:foregroundMark x1="57168" y1="41769" x2="70185" y2="41077"/>
                        <a14:foregroundMark x1="70185" y1="41077" x2="81266" y2="46615"/>
                        <a14:foregroundMark x1="81266" y1="46615" x2="77485" y2="57308"/>
                        <a14:foregroundMark x1="77485" y1="57308" x2="64204" y2="57308"/>
                        <a14:foregroundMark x1="64204" y1="57308" x2="51275" y2="45923"/>
                        <a14:foregroundMark x1="51275" y1="45923" x2="60246" y2="42692"/>
                        <a14:foregroundMark x1="30871" y1="43462" x2="16711" y2="44769"/>
                        <a14:foregroundMark x1="16711" y1="44769" x2="17854" y2="55769"/>
                        <a14:foregroundMark x1="17854" y1="55769" x2="29024" y2="51077"/>
                        <a14:foregroundMark x1="29024" y1="51077" x2="30343" y2="43923"/>
                        <a14:foregroundMark x1="32278" y1="43462" x2="16799" y2="45077"/>
                        <a14:foregroundMark x1="16799" y1="45077" x2="15215" y2="56077"/>
                        <a14:foregroundMark x1="15215" y1="56077" x2="27968" y2="52154"/>
                        <a14:foregroundMark x1="27968" y1="52154" x2="26649" y2="44538"/>
                        <a14:foregroundMark x1="24274" y1="45923" x2="23923" y2="50231"/>
                        <a14:foregroundMark x1="49604" y1="25769" x2="36236" y2="28538"/>
                        <a14:foregroundMark x1="36236" y1="28538" x2="37115" y2="40154"/>
                        <a14:foregroundMark x1="37115" y1="40154" x2="50220" y2="43385"/>
                        <a14:foregroundMark x1="50220" y1="43385" x2="53210" y2="31538"/>
                        <a14:foregroundMark x1="53210" y1="31538" x2="48461" y2="26000"/>
                        <a14:foregroundMark x1="51451" y1="32615" x2="48461" y2="37154"/>
                        <a14:foregroundMark x1="19349" y1="49846" x2="22252" y2="51615"/>
                        <a14:foregroundMark x1="63852" y1="49692" x2="75989" y2="53538"/>
                        <a14:foregroundMark x1="75989" y1="53538" x2="76341" y2="40308"/>
                        <a14:foregroundMark x1="76341" y1="40308" x2="70888" y2="50462"/>
                        <a14:foregroundMark x1="70888" y1="50462" x2="64644" y2="47769"/>
                        <a14:foregroundMark x1="92876" y1="37385" x2="93404" y2="59923"/>
                        <a14:foregroundMark x1="93404" y1="59923" x2="74934" y2="76077"/>
                        <a14:foregroundMark x1="74934" y1="76077" x2="82674" y2="67462"/>
                        <a14:foregroundMark x1="82674" y1="67462" x2="85400" y2="66000"/>
                        <a14:foregroundMark x1="56552" y1="56385" x2="56992" y2="57308"/>
                        <a14:foregroundMark x1="58663" y1="54923" x2="59103" y2="56154"/>
                        <a14:foregroundMark x1="50220" y1="85000" x2="56376" y2="94462"/>
                        <a14:foregroundMark x1="56376" y1="94462" x2="51275" y2="99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728" y="1845708"/>
            <a:ext cx="3412297" cy="390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79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14"/>
          <a:stretch/>
        </p:blipFill>
        <p:spPr>
          <a:xfrm>
            <a:off x="0" y="6279869"/>
            <a:ext cx="8193754" cy="57813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698EC0A-CAF5-4B6B-8A1F-B867135D7D64}"/>
              </a:ext>
            </a:extLst>
          </p:cNvPr>
          <p:cNvSpPr/>
          <p:nvPr/>
        </p:nvSpPr>
        <p:spPr>
          <a:xfrm>
            <a:off x="0" y="0"/>
            <a:ext cx="12192000" cy="981512"/>
          </a:xfrm>
          <a:prstGeom prst="rect">
            <a:avLst/>
          </a:prstGeom>
          <a:solidFill>
            <a:srgbClr val="008CD3"/>
          </a:solidFill>
          <a:ln>
            <a:solidFill>
              <a:srgbClr val="00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/>
              <a:t>Overview</a:t>
            </a:r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EC4EFDBA-64FF-4BBD-97F4-C22138658601}"/>
              </a:ext>
            </a:extLst>
          </p:cNvPr>
          <p:cNvSpPr/>
          <p:nvPr/>
        </p:nvSpPr>
        <p:spPr>
          <a:xfrm>
            <a:off x="463214" y="1400543"/>
            <a:ext cx="417629" cy="432544"/>
          </a:xfrm>
          <a:prstGeom prst="chevron">
            <a:avLst/>
          </a:prstGeom>
          <a:solidFill>
            <a:srgbClr val="008CD3"/>
          </a:solidFill>
          <a:ln>
            <a:solidFill>
              <a:srgbClr val="00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8C1C37-429D-4593-B19D-EC010CA11D6E}"/>
              </a:ext>
            </a:extLst>
          </p:cNvPr>
          <p:cNvSpPr txBox="1"/>
          <p:nvPr/>
        </p:nvSpPr>
        <p:spPr>
          <a:xfrm>
            <a:off x="1071649" y="2099343"/>
            <a:ext cx="12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Police drone use, law, and air safety</a:t>
            </a: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DB96196C-56F7-4E8E-B7DB-4482B421AC4A}"/>
              </a:ext>
            </a:extLst>
          </p:cNvPr>
          <p:cNvSpPr/>
          <p:nvPr/>
        </p:nvSpPr>
        <p:spPr>
          <a:xfrm>
            <a:off x="463214" y="2131981"/>
            <a:ext cx="417629" cy="432544"/>
          </a:xfrm>
          <a:prstGeom prst="chevron">
            <a:avLst/>
          </a:prstGeom>
          <a:solidFill>
            <a:srgbClr val="008CD3"/>
          </a:solidFill>
          <a:ln>
            <a:solidFill>
              <a:srgbClr val="00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2A85F6-3CD8-431D-9AE0-C3164E537B4C}"/>
              </a:ext>
            </a:extLst>
          </p:cNvPr>
          <p:cNvSpPr txBox="1"/>
          <p:nvPr/>
        </p:nvSpPr>
        <p:spPr>
          <a:xfrm>
            <a:off x="1071649" y="1371422"/>
            <a:ext cx="12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Why do we utilise drones?</a:t>
            </a:r>
            <a:endParaRPr lang="en-GB" dirty="0"/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B207A5A8-CFC3-42E8-B9E9-17E20027899A}"/>
              </a:ext>
            </a:extLst>
          </p:cNvPr>
          <p:cNvSpPr/>
          <p:nvPr/>
        </p:nvSpPr>
        <p:spPr>
          <a:xfrm>
            <a:off x="463213" y="2863419"/>
            <a:ext cx="417629" cy="432544"/>
          </a:xfrm>
          <a:prstGeom prst="chevron">
            <a:avLst/>
          </a:prstGeom>
          <a:solidFill>
            <a:srgbClr val="008CD3"/>
          </a:solidFill>
          <a:ln>
            <a:solidFill>
              <a:srgbClr val="00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BD04F4-6B42-4B04-ADFC-79359A65C559}"/>
              </a:ext>
            </a:extLst>
          </p:cNvPr>
          <p:cNvSpPr txBox="1"/>
          <p:nvPr/>
        </p:nvSpPr>
        <p:spPr>
          <a:xfrm>
            <a:off x="1071649" y="2827265"/>
            <a:ext cx="12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Current equipment</a:t>
            </a:r>
          </a:p>
        </p:txBody>
      </p:sp>
      <p:pic>
        <p:nvPicPr>
          <p:cNvPr id="7" name="Picture 6" descr="A picture containing text, outdoor, tree, grass&#10;&#10;Description automatically generated">
            <a:extLst>
              <a:ext uri="{FF2B5EF4-FFF2-40B4-BE49-F238E27FC236}">
                <a16:creationId xmlns:a16="http://schemas.microsoft.com/office/drawing/2014/main" id="{9D8A362D-6736-455E-B619-A4B75C087A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949" y="1205316"/>
            <a:ext cx="4011411" cy="526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78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14"/>
          <a:stretch/>
        </p:blipFill>
        <p:spPr>
          <a:xfrm>
            <a:off x="0" y="6279869"/>
            <a:ext cx="8193754" cy="57813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698EC0A-CAF5-4B6B-8A1F-B867135D7D64}"/>
              </a:ext>
            </a:extLst>
          </p:cNvPr>
          <p:cNvSpPr/>
          <p:nvPr/>
        </p:nvSpPr>
        <p:spPr>
          <a:xfrm>
            <a:off x="0" y="0"/>
            <a:ext cx="12192000" cy="981512"/>
          </a:xfrm>
          <a:prstGeom prst="rect">
            <a:avLst/>
          </a:prstGeom>
          <a:solidFill>
            <a:srgbClr val="008CD3"/>
          </a:solidFill>
          <a:ln>
            <a:solidFill>
              <a:srgbClr val="00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/>
              <a:t>Types of Incidents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EF92CE-84E7-4294-B8A1-D99EE4FB5F03}"/>
              </a:ext>
            </a:extLst>
          </p:cNvPr>
          <p:cNvSpPr txBox="1"/>
          <p:nvPr/>
        </p:nvSpPr>
        <p:spPr>
          <a:xfrm>
            <a:off x="510176" y="1503722"/>
            <a:ext cx="576120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Missing people searches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Offender searches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Firearms – planned &amp; spontaneous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Evidential/Crime Scenes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Large events (E.g. Boardmasters, Tar Barrels)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VIP Visits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Contingency 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Intelligence – Reccies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Thermal - Cannabis grows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Estates department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PR/Corporate Comms</a:t>
            </a:r>
            <a:br>
              <a:rPr lang="en-GB" sz="2000" dirty="0"/>
            </a:b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…Anything where an aerial view or increased situational awareness would be beneficial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F5CA66C-8A7D-4869-98EB-3492A79E2A58}"/>
              </a:ext>
            </a:extLst>
          </p:cNvPr>
          <p:cNvGrpSpPr/>
          <p:nvPr/>
        </p:nvGrpSpPr>
        <p:grpSpPr>
          <a:xfrm>
            <a:off x="200514" y="1019843"/>
            <a:ext cx="3348229" cy="461665"/>
            <a:chOff x="2062110" y="2306269"/>
            <a:chExt cx="2536791" cy="461665"/>
          </a:xfrm>
        </p:grpSpPr>
        <p:sp>
          <p:nvSpPr>
            <p:cNvPr id="13" name="Arrow: Chevron 12">
              <a:extLst>
                <a:ext uri="{FF2B5EF4-FFF2-40B4-BE49-F238E27FC236}">
                  <a16:creationId xmlns:a16="http://schemas.microsoft.com/office/drawing/2014/main" id="{54AF9E61-FCD3-48AF-B301-F7DF56E58BAE}"/>
                </a:ext>
              </a:extLst>
            </p:cNvPr>
            <p:cNvSpPr/>
            <p:nvPr/>
          </p:nvSpPr>
          <p:spPr>
            <a:xfrm>
              <a:off x="2062110" y="2407545"/>
              <a:ext cx="234617" cy="242996"/>
            </a:xfrm>
            <a:prstGeom prst="chevron">
              <a:avLst/>
            </a:prstGeom>
            <a:solidFill>
              <a:srgbClr val="008CD3"/>
            </a:solidFill>
            <a:ln>
              <a:solidFill>
                <a:srgbClr val="008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3AB220F-D933-42ED-AE85-3CA8C4A9A0A2}"/>
                </a:ext>
              </a:extLst>
            </p:cNvPr>
            <p:cNvSpPr txBox="1"/>
            <p:nvPr/>
          </p:nvSpPr>
          <p:spPr>
            <a:xfrm>
              <a:off x="2490679" y="2306269"/>
              <a:ext cx="21082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/>
                <a:t>Types of Incidents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4D9FE46-4425-40BD-8EA7-C0E2822280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413" y="3574999"/>
            <a:ext cx="3435598" cy="19393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B49E72-35C0-4480-B300-078624915C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015" y="1264898"/>
            <a:ext cx="3426393" cy="192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6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eet some of the crew of Caernarfon&amp;#39;s Coastguard helicopters | The Bolton  News">
            <a:extLst>
              <a:ext uri="{FF2B5EF4-FFF2-40B4-BE49-F238E27FC236}">
                <a16:creationId xmlns:a16="http://schemas.microsoft.com/office/drawing/2014/main" id="{2439FC6A-24C3-4057-9056-342D1CA7E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59" y="1136757"/>
            <a:ext cx="3335784" cy="222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14"/>
          <a:stretch/>
        </p:blipFill>
        <p:spPr>
          <a:xfrm>
            <a:off x="0" y="6279869"/>
            <a:ext cx="8193754" cy="57813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698EC0A-CAF5-4B6B-8A1F-B867135D7D64}"/>
              </a:ext>
            </a:extLst>
          </p:cNvPr>
          <p:cNvSpPr/>
          <p:nvPr/>
        </p:nvSpPr>
        <p:spPr>
          <a:xfrm>
            <a:off x="0" y="0"/>
            <a:ext cx="12192000" cy="981512"/>
          </a:xfrm>
          <a:prstGeom prst="rect">
            <a:avLst/>
          </a:prstGeom>
          <a:solidFill>
            <a:srgbClr val="008CD3"/>
          </a:solidFill>
          <a:ln>
            <a:solidFill>
              <a:srgbClr val="00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/>
              <a:t>Airspace Below 400ft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71CBAB-64C2-477C-9A95-4687B01239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01" y="3320706"/>
            <a:ext cx="3910709" cy="21997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022E32-DA54-4000-A147-F11CDF4DC9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426" y="4037161"/>
            <a:ext cx="3095769" cy="20583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00ABD15-ABC4-4C89-B112-A74537EB58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48" y="3084907"/>
            <a:ext cx="3204913" cy="26280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C5F32EE-C297-41F9-911D-97D7EFCCFC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038" y="3360613"/>
            <a:ext cx="1788313" cy="13412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ACDD67D-9C9A-4892-A810-B032E16CC36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878" y="2751954"/>
            <a:ext cx="2574542" cy="17177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A6AC0A9-DF51-4C5A-A401-4676C7B5D1F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667" y="1165862"/>
            <a:ext cx="3335784" cy="22238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B79D7AF-D713-42B5-84B8-B8E002E8729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015" y="1321638"/>
            <a:ext cx="2881728" cy="216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14"/>
          <a:stretch/>
        </p:blipFill>
        <p:spPr>
          <a:xfrm>
            <a:off x="0" y="6279869"/>
            <a:ext cx="8193754" cy="57813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698EC0A-CAF5-4B6B-8A1F-B867135D7D64}"/>
              </a:ext>
            </a:extLst>
          </p:cNvPr>
          <p:cNvSpPr/>
          <p:nvPr/>
        </p:nvSpPr>
        <p:spPr>
          <a:xfrm>
            <a:off x="0" y="0"/>
            <a:ext cx="12192000" cy="981512"/>
          </a:xfrm>
          <a:prstGeom prst="rect">
            <a:avLst/>
          </a:prstGeom>
          <a:solidFill>
            <a:srgbClr val="008CD3"/>
          </a:solidFill>
          <a:ln>
            <a:solidFill>
              <a:srgbClr val="00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/>
              <a:t>Rules</a:t>
            </a:r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EC4EFDBA-64FF-4BBD-97F4-C22138658601}"/>
              </a:ext>
            </a:extLst>
          </p:cNvPr>
          <p:cNvSpPr/>
          <p:nvPr/>
        </p:nvSpPr>
        <p:spPr>
          <a:xfrm>
            <a:off x="463215" y="1482224"/>
            <a:ext cx="291794" cy="233301"/>
          </a:xfrm>
          <a:prstGeom prst="chevron">
            <a:avLst/>
          </a:prstGeom>
          <a:solidFill>
            <a:srgbClr val="008CD3"/>
          </a:solidFill>
          <a:ln>
            <a:solidFill>
              <a:srgbClr val="00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8C1C37-429D-4593-B19D-EC010CA11D6E}"/>
              </a:ext>
            </a:extLst>
          </p:cNvPr>
          <p:cNvSpPr txBox="1"/>
          <p:nvPr/>
        </p:nvSpPr>
        <p:spPr>
          <a:xfrm>
            <a:off x="870285" y="4132145"/>
            <a:ext cx="10858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Limitations depend on the weight of the drone, the competency/qualifications of the pilot and the place it is being flown.</a:t>
            </a: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DB96196C-56F7-4E8E-B7DB-4482B421AC4A}"/>
              </a:ext>
            </a:extLst>
          </p:cNvPr>
          <p:cNvSpPr/>
          <p:nvPr/>
        </p:nvSpPr>
        <p:spPr>
          <a:xfrm>
            <a:off x="463215" y="4427601"/>
            <a:ext cx="291794" cy="233301"/>
          </a:xfrm>
          <a:prstGeom prst="chevron">
            <a:avLst/>
          </a:prstGeom>
          <a:solidFill>
            <a:srgbClr val="008CD3"/>
          </a:solidFill>
          <a:ln>
            <a:solidFill>
              <a:srgbClr val="00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2A85F6-3CD8-431D-9AE0-C3164E537B4C}"/>
              </a:ext>
            </a:extLst>
          </p:cNvPr>
          <p:cNvSpPr txBox="1"/>
          <p:nvPr/>
        </p:nvSpPr>
        <p:spPr>
          <a:xfrm>
            <a:off x="945815" y="1408742"/>
            <a:ext cx="10858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All drone use in the UK is governed by the Civil Aviation Authority and is contained within The Air Navigation Order</a:t>
            </a: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id="{D09A1B9F-4FBA-4EB7-9060-E5B25C45EFC6}"/>
              </a:ext>
            </a:extLst>
          </p:cNvPr>
          <p:cNvSpPr/>
          <p:nvPr/>
        </p:nvSpPr>
        <p:spPr>
          <a:xfrm>
            <a:off x="463215" y="2957476"/>
            <a:ext cx="291794" cy="233301"/>
          </a:xfrm>
          <a:prstGeom prst="chevron">
            <a:avLst/>
          </a:prstGeom>
          <a:solidFill>
            <a:srgbClr val="008CD3"/>
          </a:solidFill>
          <a:ln>
            <a:solidFill>
              <a:srgbClr val="00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45AC2F-8BA5-4900-8CE0-6E7582131D8B}"/>
              </a:ext>
            </a:extLst>
          </p:cNvPr>
          <p:cNvSpPr txBox="1"/>
          <p:nvPr/>
        </p:nvSpPr>
        <p:spPr>
          <a:xfrm>
            <a:off x="870285" y="2725469"/>
            <a:ext cx="10642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3 operating categories:  Open (Low risk), Specific (Medium risk) and Certified (High risk – equivalent to manned aviation)</a:t>
            </a:r>
          </a:p>
        </p:txBody>
      </p:sp>
    </p:spTree>
    <p:extLst>
      <p:ext uri="{BB962C8B-B14F-4D97-AF65-F5344CB8AC3E}">
        <p14:creationId xmlns:p14="http://schemas.microsoft.com/office/powerpoint/2010/main" val="273076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10" grpId="0" animBg="1"/>
      <p:bldP spid="13" grpId="0"/>
      <p:bldP spid="24" grpId="0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14"/>
          <a:stretch/>
        </p:blipFill>
        <p:spPr>
          <a:xfrm>
            <a:off x="0" y="6279869"/>
            <a:ext cx="8193754" cy="57813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698EC0A-CAF5-4B6B-8A1F-B867135D7D64}"/>
              </a:ext>
            </a:extLst>
          </p:cNvPr>
          <p:cNvSpPr/>
          <p:nvPr/>
        </p:nvSpPr>
        <p:spPr>
          <a:xfrm>
            <a:off x="0" y="0"/>
            <a:ext cx="12192000" cy="981512"/>
          </a:xfrm>
          <a:prstGeom prst="rect">
            <a:avLst/>
          </a:prstGeom>
          <a:solidFill>
            <a:srgbClr val="008CD3"/>
          </a:solidFill>
          <a:ln>
            <a:solidFill>
              <a:srgbClr val="00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/>
              <a:t>Rules</a:t>
            </a:r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B207A5A8-CFC3-42E8-B9E9-17E20027899A}"/>
              </a:ext>
            </a:extLst>
          </p:cNvPr>
          <p:cNvSpPr/>
          <p:nvPr/>
        </p:nvSpPr>
        <p:spPr>
          <a:xfrm>
            <a:off x="403916" y="1136322"/>
            <a:ext cx="291794" cy="233301"/>
          </a:xfrm>
          <a:prstGeom prst="chevron">
            <a:avLst/>
          </a:prstGeom>
          <a:solidFill>
            <a:srgbClr val="008CD3"/>
          </a:solidFill>
          <a:ln>
            <a:solidFill>
              <a:srgbClr val="00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6A2B1B-7A51-4A12-B84A-B0BEFFC37C88}"/>
              </a:ext>
            </a:extLst>
          </p:cNvPr>
          <p:cNvSpPr txBox="1"/>
          <p:nvPr/>
        </p:nvSpPr>
        <p:spPr>
          <a:xfrm>
            <a:off x="924713" y="1053205"/>
            <a:ext cx="108585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All drones must:</a:t>
            </a:r>
          </a:p>
          <a:p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Stay below 400ft (120metres) Above Ground Level (AGL)</a:t>
            </a:r>
          </a:p>
          <a:p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Remain within Visual Line Of Sight (VLOS) of pilot, including being able to confirm orientation of drone and never more than 500m away.</a:t>
            </a:r>
          </a:p>
          <a:p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Display an Operator ID if drone has a camera or is over 250g (not an obvious toy)</a:t>
            </a:r>
          </a:p>
          <a:p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Pilot must hold a Flyer ID if over 250grams</a:t>
            </a:r>
          </a:p>
          <a:p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Not fly within 50 metres horizontally of uninvolved people if drone is over 250grams</a:t>
            </a:r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Never fly over assemblies of people</a:t>
            </a:r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Cannot endanger people, property or other aircraft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97811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B6BD269-2944-49CE-95C3-D0514ED42644}"/>
              </a:ext>
            </a:extLst>
          </p:cNvPr>
          <p:cNvSpPr txBox="1"/>
          <p:nvPr/>
        </p:nvSpPr>
        <p:spPr>
          <a:xfrm>
            <a:off x="772314" y="1166842"/>
            <a:ext cx="108585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/>
              <a:t>Hold an Operational Authorisation (OA) as well as an Operational Safety Case (OSC)</a:t>
            </a:r>
          </a:p>
          <a:p>
            <a:endParaRPr lang="en-GB" sz="2400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Fly Extended Visual Line Of Sight (EVLOS) with dedicated observers </a:t>
            </a:r>
          </a:p>
          <a:p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F560307-B73F-44CB-868A-9F551752C2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" t="21009" r="3355" b="20889"/>
          <a:stretch/>
        </p:blipFill>
        <p:spPr>
          <a:xfrm>
            <a:off x="3563528" y="2397923"/>
            <a:ext cx="1576460" cy="646616"/>
          </a:xfrm>
          <a:prstGeom prst="rect">
            <a:avLst/>
          </a:prstGeom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14"/>
          <a:stretch/>
        </p:blipFill>
        <p:spPr>
          <a:xfrm>
            <a:off x="0" y="6279869"/>
            <a:ext cx="8193754" cy="57813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698EC0A-CAF5-4B6B-8A1F-B867135D7D64}"/>
              </a:ext>
            </a:extLst>
          </p:cNvPr>
          <p:cNvSpPr/>
          <p:nvPr/>
        </p:nvSpPr>
        <p:spPr>
          <a:xfrm>
            <a:off x="0" y="0"/>
            <a:ext cx="12192000" cy="981512"/>
          </a:xfrm>
          <a:prstGeom prst="rect">
            <a:avLst/>
          </a:prstGeom>
          <a:solidFill>
            <a:srgbClr val="008CD3"/>
          </a:solidFill>
          <a:ln>
            <a:solidFill>
              <a:srgbClr val="00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/>
              <a:t>Alliance Drone Team - Additional Permissions 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Skydiver Male">
                <a:extLst>
                  <a:ext uri="{FF2B5EF4-FFF2-40B4-BE49-F238E27FC236}">
                    <a16:creationId xmlns:a16="http://schemas.microsoft.com/office/drawing/2014/main" id="{D9048329-CAA6-4CA0-B8EC-F5C5136F9F1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94866585"/>
                  </p:ext>
                </p:extLst>
              </p:nvPr>
            </p:nvGraphicFramePr>
            <p:xfrm>
              <a:off x="899287" y="2326364"/>
              <a:ext cx="385209" cy="1198512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385209" cy="1198512"/>
                    </a:xfrm>
                    <a:prstGeom prst="rect">
                      <a:avLst/>
                    </a:prstGeom>
                  </am3d:spPr>
                  <am3d:camera>
                    <am3d:pos x="0" y="0" z="5126748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73714" d="1000000"/>
                    <am3d:preTrans dx="-27279" dy="-17985891" dz="263366"/>
                    <am3d:scale>
                      <am3d:sx n="1000000" d="1000000"/>
                      <am3d:sy n="1000000" d="1000000"/>
                      <am3d:sz n="1000000" d="1000000"/>
                    </am3d:scale>
                    <am3d:rot ax="640109" ay="3054416" az="499093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957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Skydiver Male">
                <a:extLst>
                  <a:ext uri="{FF2B5EF4-FFF2-40B4-BE49-F238E27FC236}">
                    <a16:creationId xmlns:a16="http://schemas.microsoft.com/office/drawing/2014/main" id="{D9048329-CAA6-4CA0-B8EC-F5C5136F9F1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99287" y="2326364"/>
                <a:ext cx="385209" cy="11985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Avatar Female">
                <a:extLst>
                  <a:ext uri="{FF2B5EF4-FFF2-40B4-BE49-F238E27FC236}">
                    <a16:creationId xmlns:a16="http://schemas.microsoft.com/office/drawing/2014/main" id="{22E36021-03D6-4368-A43A-F60F4843006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49382286"/>
                  </p:ext>
                </p:extLst>
              </p:nvPr>
            </p:nvGraphicFramePr>
            <p:xfrm>
              <a:off x="7423484" y="2400633"/>
              <a:ext cx="406902" cy="1049972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406902" cy="1049972"/>
                    </a:xfrm>
                    <a:prstGeom prst="rect">
                      <a:avLst/>
                    </a:prstGeom>
                  </am3d:spPr>
                  <am3d:camera>
                    <am3d:pos x="0" y="0" z="5203588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21971" d="1000000"/>
                    <am3d:preTrans dx="-95019" dy="-17857480" dz="1505735"/>
                    <am3d:scale>
                      <am3d:sx n="1000000" d="1000000"/>
                      <am3d:sy n="1000000" d="1000000"/>
                      <am3d:sz n="1000000" d="1000000"/>
                    </am3d:scale>
                    <am3d:rot ax="-200082" ay="-99798" az="5827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113630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Avatar Female">
                <a:extLst>
                  <a:ext uri="{FF2B5EF4-FFF2-40B4-BE49-F238E27FC236}">
                    <a16:creationId xmlns:a16="http://schemas.microsoft.com/office/drawing/2014/main" id="{22E36021-03D6-4368-A43A-F60F4843006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423484" y="2400633"/>
                <a:ext cx="406902" cy="1049972"/>
              </a:xfrm>
              <a:prstGeom prst="rect">
                <a:avLst/>
              </a:prstGeom>
            </p:spPr>
          </p:pic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868919D-CCBA-411F-A10D-08B911204372}"/>
              </a:ext>
            </a:extLst>
          </p:cNvPr>
          <p:cNvCxnSpPr>
            <a:cxnSpLocks/>
          </p:cNvCxnSpPr>
          <p:nvPr/>
        </p:nvCxnSpPr>
        <p:spPr>
          <a:xfrm>
            <a:off x="1356399" y="2585202"/>
            <a:ext cx="2420477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0C95A11-9CA8-4667-929C-10BD0E67B1E8}"/>
              </a:ext>
            </a:extLst>
          </p:cNvPr>
          <p:cNvCxnSpPr>
            <a:cxnSpLocks/>
          </p:cNvCxnSpPr>
          <p:nvPr/>
        </p:nvCxnSpPr>
        <p:spPr>
          <a:xfrm flipH="1">
            <a:off x="5004359" y="2585202"/>
            <a:ext cx="2415435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1501A91F-D033-4B9F-BC11-F39E26CC6784}"/>
              </a:ext>
            </a:extLst>
          </p:cNvPr>
          <p:cNvSpPr/>
          <p:nvPr/>
        </p:nvSpPr>
        <p:spPr>
          <a:xfrm>
            <a:off x="1834066" y="2675207"/>
            <a:ext cx="89209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500m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BAC60FA-43FF-4C6A-9011-29BDF8D20387}"/>
              </a:ext>
            </a:extLst>
          </p:cNvPr>
          <p:cNvSpPr/>
          <p:nvPr/>
        </p:nvSpPr>
        <p:spPr>
          <a:xfrm>
            <a:off x="5755515" y="2675207"/>
            <a:ext cx="89209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500m</a:t>
            </a:r>
          </a:p>
        </p:txBody>
      </p:sp>
    </p:spTree>
    <p:extLst>
      <p:ext uri="{BB962C8B-B14F-4D97-AF65-F5344CB8AC3E}">
        <p14:creationId xmlns:p14="http://schemas.microsoft.com/office/powerpoint/2010/main" val="154192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25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B6BD269-2944-49CE-95C3-D0514ED42644}"/>
              </a:ext>
            </a:extLst>
          </p:cNvPr>
          <p:cNvSpPr txBox="1"/>
          <p:nvPr/>
        </p:nvSpPr>
        <p:spPr>
          <a:xfrm>
            <a:off x="772314" y="1166842"/>
            <a:ext cx="108585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/>
              <a:t>Hold an Operational Authorisation (OA) as well as an Operational Safety Case (OSC)</a:t>
            </a:r>
          </a:p>
          <a:p>
            <a:endParaRPr lang="en-GB" sz="2400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Fly Extended Visual Line Of Sight (EVLOS) with dedicated observers </a:t>
            </a:r>
          </a:p>
          <a:p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Fly Beyond Visual Line Of Sight (BVLOS) for Major Incidents or serious threat to life</a:t>
            </a:r>
          </a:p>
          <a:p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Fly up to 1000ft (AGL)</a:t>
            </a:r>
          </a:p>
          <a:p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Fly with reduced horizontal separation from Uninvolved Persons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F560307-B73F-44CB-868A-9F551752C2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" t="21009" r="3355" b="20889"/>
          <a:stretch/>
        </p:blipFill>
        <p:spPr>
          <a:xfrm>
            <a:off x="3563528" y="2397923"/>
            <a:ext cx="1576460" cy="646616"/>
          </a:xfrm>
          <a:prstGeom prst="rect">
            <a:avLst/>
          </a:prstGeom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14"/>
          <a:stretch/>
        </p:blipFill>
        <p:spPr>
          <a:xfrm>
            <a:off x="0" y="6279869"/>
            <a:ext cx="8193754" cy="57813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698EC0A-CAF5-4B6B-8A1F-B867135D7D64}"/>
              </a:ext>
            </a:extLst>
          </p:cNvPr>
          <p:cNvSpPr/>
          <p:nvPr/>
        </p:nvSpPr>
        <p:spPr>
          <a:xfrm>
            <a:off x="0" y="0"/>
            <a:ext cx="12192000" cy="981512"/>
          </a:xfrm>
          <a:prstGeom prst="rect">
            <a:avLst/>
          </a:prstGeom>
          <a:solidFill>
            <a:srgbClr val="008CD3"/>
          </a:solidFill>
          <a:ln>
            <a:solidFill>
              <a:srgbClr val="00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/>
              <a:t>Alliance Drone Team - Additional Permissions 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Skydiver Male">
                <a:extLst>
                  <a:ext uri="{FF2B5EF4-FFF2-40B4-BE49-F238E27FC236}">
                    <a16:creationId xmlns:a16="http://schemas.microsoft.com/office/drawing/2014/main" id="{D9048329-CAA6-4CA0-B8EC-F5C5136F9F1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99287" y="2326364"/>
              <a:ext cx="385209" cy="1198512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385209" cy="1198512"/>
                    </a:xfrm>
                    <a:prstGeom prst="rect">
                      <a:avLst/>
                    </a:prstGeom>
                  </am3d:spPr>
                  <am3d:camera>
                    <am3d:pos x="0" y="0" z="5126748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73714" d="1000000"/>
                    <am3d:preTrans dx="-27279" dy="-17985891" dz="263366"/>
                    <am3d:scale>
                      <am3d:sx n="1000000" d="1000000"/>
                      <am3d:sy n="1000000" d="1000000"/>
                      <am3d:sz n="1000000" d="1000000"/>
                    </am3d:scale>
                    <am3d:rot ax="640109" ay="3054416" az="499093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957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Skydiver Male">
                <a:extLst>
                  <a:ext uri="{FF2B5EF4-FFF2-40B4-BE49-F238E27FC236}">
                    <a16:creationId xmlns:a16="http://schemas.microsoft.com/office/drawing/2014/main" id="{D9048329-CAA6-4CA0-B8EC-F5C5136F9F1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99287" y="2326364"/>
                <a:ext cx="385209" cy="11985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Avatar Female">
                <a:extLst>
                  <a:ext uri="{FF2B5EF4-FFF2-40B4-BE49-F238E27FC236}">
                    <a16:creationId xmlns:a16="http://schemas.microsoft.com/office/drawing/2014/main" id="{22E36021-03D6-4368-A43A-F60F4843006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85952189"/>
                  </p:ext>
                </p:extLst>
              </p:nvPr>
            </p:nvGraphicFramePr>
            <p:xfrm>
              <a:off x="7417478" y="2400123"/>
              <a:ext cx="420477" cy="1052555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420477" cy="1052555"/>
                    </a:xfrm>
                    <a:prstGeom prst="rect">
                      <a:avLst/>
                    </a:prstGeom>
                  </am3d:spPr>
                  <am3d:camera>
                    <am3d:pos x="0" y="0" z="5203588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21971" d="1000000"/>
                    <am3d:preTrans dx="-95019" dy="-17857480" dz="1505735"/>
                    <am3d:scale>
                      <am3d:sx n="1000000" d="1000000"/>
                      <am3d:sy n="1000000" d="1000000"/>
                      <am3d:sz n="1000000" d="1000000"/>
                    </am3d:scale>
                    <am3d:rot ax="-552032" ay="-296164" az="47911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113630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Avatar Female">
                <a:extLst>
                  <a:ext uri="{FF2B5EF4-FFF2-40B4-BE49-F238E27FC236}">
                    <a16:creationId xmlns:a16="http://schemas.microsoft.com/office/drawing/2014/main" id="{22E36021-03D6-4368-A43A-F60F4843006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417478" y="2400123"/>
                <a:ext cx="420477" cy="1052555"/>
              </a:xfrm>
              <a:prstGeom prst="rect">
                <a:avLst/>
              </a:prstGeom>
            </p:spPr>
          </p:pic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868919D-CCBA-411F-A10D-08B911204372}"/>
              </a:ext>
            </a:extLst>
          </p:cNvPr>
          <p:cNvCxnSpPr>
            <a:cxnSpLocks/>
          </p:cNvCxnSpPr>
          <p:nvPr/>
        </p:nvCxnSpPr>
        <p:spPr>
          <a:xfrm>
            <a:off x="1356399" y="2585202"/>
            <a:ext cx="2420477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0C95A11-9CA8-4667-929C-10BD0E67B1E8}"/>
              </a:ext>
            </a:extLst>
          </p:cNvPr>
          <p:cNvCxnSpPr>
            <a:cxnSpLocks/>
          </p:cNvCxnSpPr>
          <p:nvPr/>
        </p:nvCxnSpPr>
        <p:spPr>
          <a:xfrm flipH="1">
            <a:off x="5004359" y="2585202"/>
            <a:ext cx="2415435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F9148E9-171B-4B2F-8107-7CF4F539CDFE}"/>
              </a:ext>
            </a:extLst>
          </p:cNvPr>
          <p:cNvCxnSpPr>
            <a:cxnSpLocks/>
          </p:cNvCxnSpPr>
          <p:nvPr/>
        </p:nvCxnSpPr>
        <p:spPr>
          <a:xfrm>
            <a:off x="7835642" y="2585202"/>
            <a:ext cx="2299544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1501A91F-D033-4B9F-BC11-F39E26CC6784}"/>
              </a:ext>
            </a:extLst>
          </p:cNvPr>
          <p:cNvSpPr/>
          <p:nvPr/>
        </p:nvSpPr>
        <p:spPr>
          <a:xfrm>
            <a:off x="1834066" y="2675207"/>
            <a:ext cx="89209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500m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BAC60FA-43FF-4C6A-9011-29BDF8D20387}"/>
              </a:ext>
            </a:extLst>
          </p:cNvPr>
          <p:cNvSpPr/>
          <p:nvPr/>
        </p:nvSpPr>
        <p:spPr>
          <a:xfrm>
            <a:off x="5755515" y="2675207"/>
            <a:ext cx="89209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500m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84D7D6D-AD98-4395-8197-036819DCA1C0}"/>
              </a:ext>
            </a:extLst>
          </p:cNvPr>
          <p:cNvSpPr/>
          <p:nvPr/>
        </p:nvSpPr>
        <p:spPr>
          <a:xfrm>
            <a:off x="8386822" y="2740954"/>
            <a:ext cx="89209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500m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3D Model 13" descr="Avatar Female">
                <a:extLst>
                  <a:ext uri="{FF2B5EF4-FFF2-40B4-BE49-F238E27FC236}">
                    <a16:creationId xmlns:a16="http://schemas.microsoft.com/office/drawing/2014/main" id="{C0609C51-BDB5-4855-9FA6-BD559F2339D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87276862"/>
                  </p:ext>
                </p:extLst>
              </p:nvPr>
            </p:nvGraphicFramePr>
            <p:xfrm>
              <a:off x="7414825" y="2397359"/>
              <a:ext cx="417364" cy="1055146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417364" cy="1055146"/>
                    </a:xfrm>
                    <a:prstGeom prst="rect">
                      <a:avLst/>
                    </a:prstGeom>
                  </am3d:spPr>
                  <am3d:camera>
                    <am3d:pos x="0" y="0" z="5203588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21971" d="1000000"/>
                    <am3d:preTrans dx="-95019" dy="-17857480" dz="1505735"/>
                    <am3d:scale>
                      <am3d:sx n="1000000" d="1000000"/>
                      <am3d:sy n="1000000" d="1000000"/>
                      <am3d:sz n="1000000" d="1000000"/>
                    </am3d:scale>
                    <am3d:rot ax="-324855" ay="286226" az="-27072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113629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3D Model 13" descr="Avatar Female">
                <a:extLst>
                  <a:ext uri="{FF2B5EF4-FFF2-40B4-BE49-F238E27FC236}">
                    <a16:creationId xmlns:a16="http://schemas.microsoft.com/office/drawing/2014/main" id="{C0609C51-BDB5-4855-9FA6-BD559F2339D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414825" y="2397359"/>
                <a:ext cx="417364" cy="1055146"/>
              </a:xfrm>
              <a:prstGeom prst="rect">
                <a:avLst/>
              </a:prstGeom>
            </p:spPr>
          </p:pic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09A7BA8-0BBB-49B9-BEBC-ABBD3E6A89C8}"/>
              </a:ext>
            </a:extLst>
          </p:cNvPr>
          <p:cNvCxnSpPr>
            <a:cxnSpLocks/>
          </p:cNvCxnSpPr>
          <p:nvPr/>
        </p:nvCxnSpPr>
        <p:spPr>
          <a:xfrm>
            <a:off x="1284496" y="3524876"/>
            <a:ext cx="8850690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19CD6E56-5023-46B8-BB6D-36C4F398BB20}"/>
              </a:ext>
            </a:extLst>
          </p:cNvPr>
          <p:cNvSpPr/>
          <p:nvPr/>
        </p:nvSpPr>
        <p:spPr>
          <a:xfrm>
            <a:off x="10156840" y="3378826"/>
            <a:ext cx="1267614" cy="292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1500m</a:t>
            </a:r>
          </a:p>
        </p:txBody>
      </p:sp>
    </p:spTree>
    <p:extLst>
      <p:ext uri="{BB962C8B-B14F-4D97-AF65-F5344CB8AC3E}">
        <p14:creationId xmlns:p14="http://schemas.microsoft.com/office/powerpoint/2010/main" val="168504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7.40741E-7 L 0.14258 -0.04005 C 0.17227 -0.04907 0.2168 -0.05394 0.26367 -0.05394 C 0.3168 -0.05394 0.35951 -0.04907 0.38919 -0.04005 L 0.5319 7.40741E-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89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8" presetClass="emph" presetSubtype="128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5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13.9494"/>
                                          </p:val>
                                        </p:tav>
                                        <p:tav tm="6660">
                                          <p:val>
                                            <p:fltVal val="24.2079"/>
                                          </p:val>
                                        </p:tav>
                                        <p:tav tm="9990">
                                          <p:val>
                                            <p:fltVal val="31.3427"/>
                                          </p:val>
                                        </p:tav>
                                        <p:tav tm="13320">
                                          <p:val>
                                            <p:fltVal val="35.9208"/>
                                          </p:val>
                                        </p:tav>
                                        <p:tav tm="16650">
                                          <p:val>
                                            <p:fltVal val="38.5096"/>
                                          </p:val>
                                        </p:tav>
                                        <p:tav tm="19970">
                                          <p:val>
                                            <p:fltVal val="39.6742"/>
                                          </p:val>
                                        </p:tav>
                                        <p:tav tm="23290">
                                          <p:val>
                                            <p:fltVal val="39.9872"/>
                                          </p:val>
                                        </p:tav>
                                        <p:tav tm="26620">
                                          <p:val>
                                            <p:fltVal val="39.9891"/>
                                          </p:val>
                                        </p:tav>
                                        <p:tav tm="29950">
                                          <p:val>
                                            <p:fltVal val="39.6895"/>
                                          </p:val>
                                        </p:tav>
                                        <p:tav tm="33280">
                                          <p:val>
                                            <p:fltVal val="38.5467"/>
                                          </p:val>
                                        </p:tav>
                                        <p:tav tm="36610">
                                          <p:val>
                                            <p:fltVal val="35.9937"/>
                                          </p:val>
                                        </p:tav>
                                        <p:tav tm="39940">
                                          <p:val>
                                            <p:fltVal val="31.4632"/>
                                          </p:val>
                                        </p:tav>
                                        <p:tav tm="43270">
                                          <p:val>
                                            <p:fltVal val="24.3881"/>
                                          </p:val>
                                        </p:tav>
                                        <p:tav tm="46600">
                                          <p:val>
                                            <p:fltVal val="14.2011"/>
                                          </p:val>
                                        </p:tav>
                                        <p:tav tm="49930">
                                          <p:val>
                                            <p:fltVal val="0.335"/>
                                          </p:val>
                                        </p:tav>
                                        <p:tav tm="53250">
                                          <p:val>
                                            <p:fltVal val="-13.6598"/>
                                          </p:val>
                                        </p:tav>
                                        <p:tav tm="56580">
                                          <p:val>
                                            <p:fltVal val="-24.0004"/>
                                          </p:val>
                                        </p:tav>
                                        <p:tav tm="59900">
                                          <p:val>
                                            <p:fltVal val="-31.186"/>
                                          </p:val>
                                        </p:tav>
                                        <p:tav tm="63220">
                                          <p:val>
                                            <p:fltVal val="-35.8151"/>
                                          </p:val>
                                        </p:tav>
                                        <p:tav tm="66540">
                                          <p:val>
                                            <p:fltVal val="-38.4499"/>
                                          </p:val>
                                        </p:tav>
                                        <p:tav tm="69870">
                                          <p:val>
                                            <p:fltVal val="-39.6543"/>
                                          </p:val>
                                        </p:tav>
                                        <p:tav tm="73190">
                                          <p:val>
                                            <p:fltVal val="-39.9848"/>
                                          </p:val>
                                        </p:tav>
                                        <p:tav tm="76510">
                                          <p:val>
                                            <p:fltVal val="-39.9911"/>
                                          </p:val>
                                        </p:tav>
                                        <p:tav tm="79830">
                                          <p:val>
                                            <p:fltVal val="-39.7115"/>
                                          </p:val>
                                        </p:tav>
                                        <p:tav tm="83160">
                                          <p:val>
                                            <p:fltVal val="-38.609"/>
                                          </p:val>
                                        </p:tav>
                                        <p:tav tm="86480">
                                          <p:val>
                                            <p:fltVal val="-36.1268"/>
                                          </p:val>
                                        </p:tav>
                                        <p:tav tm="89800">
                                          <p:val>
                                            <p:fltVal val="-31.701"/>
                                          </p:val>
                                        </p:tav>
                                        <p:tav tm="93120">
                                          <p:val>
                                            <p:fltVal val="-24.7694"/>
                                          </p:val>
                                        </p:tav>
                                        <p:tav tm="96450">
                                          <p:val>
                                            <p:fltVal val="-14.734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30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14"/>
          <a:stretch/>
        </p:blipFill>
        <p:spPr>
          <a:xfrm>
            <a:off x="0" y="6279869"/>
            <a:ext cx="8193754" cy="57813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698EC0A-CAF5-4B6B-8A1F-B867135D7D64}"/>
              </a:ext>
            </a:extLst>
          </p:cNvPr>
          <p:cNvSpPr/>
          <p:nvPr/>
        </p:nvSpPr>
        <p:spPr>
          <a:xfrm>
            <a:off x="0" y="0"/>
            <a:ext cx="12192000" cy="981512"/>
          </a:xfrm>
          <a:prstGeom prst="rect">
            <a:avLst/>
          </a:prstGeom>
          <a:solidFill>
            <a:srgbClr val="008CD3"/>
          </a:solidFill>
          <a:ln>
            <a:solidFill>
              <a:srgbClr val="00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/>
              <a:t>Air Traffic Management &amp; Unmanned Aircraft Act 2021 </a:t>
            </a: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C28ED829-A462-4007-8861-6948CCCB30DE}"/>
              </a:ext>
            </a:extLst>
          </p:cNvPr>
          <p:cNvSpPr/>
          <p:nvPr/>
        </p:nvSpPr>
        <p:spPr>
          <a:xfrm>
            <a:off x="197826" y="1289909"/>
            <a:ext cx="291794" cy="233301"/>
          </a:xfrm>
          <a:prstGeom prst="chevron">
            <a:avLst/>
          </a:prstGeom>
          <a:solidFill>
            <a:srgbClr val="008CD3"/>
          </a:solidFill>
          <a:ln>
            <a:solidFill>
              <a:srgbClr val="00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4271A7-57E6-4B98-B44F-FF8B2AB4889A}"/>
              </a:ext>
            </a:extLst>
          </p:cNvPr>
          <p:cNvSpPr txBox="1"/>
          <p:nvPr/>
        </p:nvSpPr>
        <p:spPr>
          <a:xfrm>
            <a:off x="831504" y="1095812"/>
            <a:ext cx="949654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u="sng" dirty="0"/>
              <a:t>Power to require an Unmanned Aircraft to be Grounded</a:t>
            </a:r>
          </a:p>
          <a:p>
            <a:r>
              <a:rPr lang="en-GB" sz="2400" dirty="0"/>
              <a:t> Reasonable Grounds for Suspecting aircraft is or has been involved in the commission of </a:t>
            </a:r>
            <a:r>
              <a:rPr lang="en-GB" sz="2400" u="sng" dirty="0"/>
              <a:t>ANY</a:t>
            </a:r>
            <a:r>
              <a:rPr lang="en-GB" sz="2400" dirty="0"/>
              <a:t> offence.</a:t>
            </a:r>
          </a:p>
          <a:p>
            <a:endParaRPr lang="en-GB" sz="1200" dirty="0"/>
          </a:p>
          <a:p>
            <a:r>
              <a:rPr lang="en-GB" sz="2800" b="1" u="sng" dirty="0"/>
              <a:t>Power to Stop and Search Persons or Vehicles</a:t>
            </a:r>
            <a:endParaRPr lang="en-GB" sz="2400" dirty="0"/>
          </a:p>
          <a:p>
            <a:r>
              <a:rPr lang="en-GB" sz="2400" dirty="0"/>
              <a:t>Reasonable Grounds for Suspecting will find a drone or associated article involved in the commission of following offences: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Flying in Aerodrome FRZ without permission / Flying in restricted airspace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Endangering Aircraft or persons on aircraft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Operator not complying with Implementing  Regulations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Flyer not complying with Implementing Regulations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Any relevant Prison offence </a:t>
            </a:r>
          </a:p>
        </p:txBody>
      </p:sp>
    </p:spTree>
    <p:extLst>
      <p:ext uri="{BB962C8B-B14F-4D97-AF65-F5344CB8AC3E}">
        <p14:creationId xmlns:p14="http://schemas.microsoft.com/office/powerpoint/2010/main" val="266169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2839</TotalTime>
  <Words>691</Words>
  <Application>Microsoft Office PowerPoint</Application>
  <PresentationFormat>Widescreen</PresentationFormat>
  <Paragraphs>126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SHAINBERG Tom 15175</dc:creator>
  <cp:lastModifiedBy>LINZEY Chris 17316</cp:lastModifiedBy>
  <cp:revision>90</cp:revision>
  <dcterms:created xsi:type="dcterms:W3CDTF">2021-08-31T12:01:09Z</dcterms:created>
  <dcterms:modified xsi:type="dcterms:W3CDTF">2023-04-17T11:05:04Z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cbfa385-8296-4297-a9ac-837a1833737a_Enabled">
    <vt:lpwstr>true</vt:lpwstr>
  </property>
  <property fmtid="{D5CDD505-2E9C-101B-9397-08002B2CF9AE}" pid="3" name="MSIP_Label_ccbfa385-8296-4297-a9ac-837a1833737a_SetDate">
    <vt:lpwstr>2022-05-24T19:44:32Z</vt:lpwstr>
  </property>
  <property fmtid="{D5CDD505-2E9C-101B-9397-08002B2CF9AE}" pid="4" name="MSIP_Label_ccbfa385-8296-4297-a9ac-837a1833737a_Method">
    <vt:lpwstr>Standard</vt:lpwstr>
  </property>
  <property fmtid="{D5CDD505-2E9C-101B-9397-08002B2CF9AE}" pid="5" name="MSIP_Label_ccbfa385-8296-4297-a9ac-837a1833737a_Name">
    <vt:lpwstr>ccbfa385-8296-4297-a9ac-837a1833737a</vt:lpwstr>
  </property>
  <property fmtid="{D5CDD505-2E9C-101B-9397-08002B2CF9AE}" pid="6" name="MSIP_Label_ccbfa385-8296-4297-a9ac-837a1833737a_SiteId">
    <vt:lpwstr>4515d0c5-b418-4cfa-9741-222da68a18d7</vt:lpwstr>
  </property>
  <property fmtid="{D5CDD505-2E9C-101B-9397-08002B2CF9AE}" pid="7" name="MSIP_Label_ccbfa385-8296-4297-a9ac-837a1833737a_ActionId">
    <vt:lpwstr>362d13f0-70fe-4cb3-8fb3-e2003ed86c2d</vt:lpwstr>
  </property>
  <property fmtid="{D5CDD505-2E9C-101B-9397-08002B2CF9AE}" pid="8" name="MSIP_Label_ccbfa385-8296-4297-a9ac-837a1833737a_ContentBits">
    <vt:lpwstr>0</vt:lpwstr>
  </property>
</Properties>
</file>